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4" r:id="rId9"/>
    <p:sldId id="258" r:id="rId10"/>
    <p:sldId id="259" r:id="rId11"/>
    <p:sldId id="269" r:id="rId12"/>
    <p:sldId id="267" r:id="rId13"/>
    <p:sldId id="26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9CFB6-B4ED-DEA8-D99E-05BCA03BA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D4883-73FA-74CF-2545-CE0A5FFEA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35317-EA07-8A47-8B24-B1CF8B173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4D58C-7822-B798-15A3-3B1F46507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4E480-A7D6-B46B-EFD9-45F166CE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55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DF929-B1A8-6E56-8D92-3524571F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E3613E-08E1-1FA2-8D9A-7C0B225E4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C8A9B-6F64-7B5A-F756-B5C28A64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1BA02-9E8C-7E25-623A-BE81530EB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6FCCE-83C4-6380-F0BC-CEB9FBC5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2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09890-48FC-C51B-B7F1-370234F703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CAA44A-24E8-36B2-072D-DCFA573D2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63154-FE02-F952-4173-99D9A0E89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E5CC9-8BE8-C78C-D6E3-A921FB8A8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CB0E6-C0AF-794A-ECA1-30362C8F1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0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B35F2-EAD2-2F9B-4972-92D0F190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ACCC9-AC5C-190E-E44F-7EF511A2D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0F8B9-8292-F703-0A9A-261A91A35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82BB4-13E8-B4DC-E254-12B5586CA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6CD03-C01D-F3B3-06EF-244BE02FB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0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2DBD-D7B0-EDFD-7000-B7857004D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1E3593-491B-1A4A-1BC6-96DD91EB8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7BF4B-4B97-39B6-86C1-7BE5EA18D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96B29-BEC9-475F-A667-AAC38648D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E2F6A-DC02-748A-24E6-3D48288E7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88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1AA0-0782-D72A-F374-07AED5130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9CB36-731F-C8BA-6C85-7F4ADA5FB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7E151-8099-B160-74CA-ABF30F449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67447-4782-761A-AFCA-97A3D88F8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74E13-01FC-F624-7E6F-0BC65802F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60C4C-C307-6809-FC6C-657D58BC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3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42AD1-405D-CEF6-92BD-D63FDD09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BCBFE-DCD3-DD32-F2E2-04EA446A2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FE7B7-BE5E-2BA9-6540-EA442B605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C8543F-FB9A-5346-B111-C1BDE60C8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1C0F4-CED2-4D3C-4A67-25EA74C43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8D4370-5E04-BB2C-C440-31469E52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3BA141-0E0B-8649-7F54-DE96498CC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03A5FB-0FBC-B68B-05A1-8EF93D020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19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5E58D-80D1-7DA2-D392-740CED1D6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F122ED-D13B-12D0-3A69-E3FAB470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31CCF-5C21-0D64-671E-390FDF095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BDF637-F612-0F47-7738-7DB2E155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04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03014-68DF-BEAB-EF2D-7D794F426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6ECC77-99EA-3328-3F8E-2707188C7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68DA7-A019-5D39-4D30-869AAD58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64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6A8B-ED3C-B863-72F8-F372E315D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7672D-ED60-33EB-4E42-401A290B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21DE15-FB87-05A1-8D42-5D5D0CF74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D9BC0-FFF0-BD0E-6B40-AA45C9A5F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D5F58-3488-F4EF-3D6E-88B3340A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6FF8E-5AE8-67CA-F1C7-29C0E637C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4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6245F-84B1-5266-55B7-834B125F3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430E7A-ADB7-E8F7-C6D9-7598F6C37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C92D9-A009-2A73-60DF-A1EC3E16C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522FA-936D-AA62-D3A3-FFDD86BFA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444A6-0C51-D47F-8741-570197363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AA2CC-825A-E0AA-28E1-DB228F872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001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D5642E-C637-C782-8E44-B8EEB55E9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EE7D7-C88F-286E-CD66-9BAF8BE33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E7220-4839-C060-2E6A-E1337B4D6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4C7EF-2EB0-4A4A-9184-501FFAEC9B7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78228-F225-4823-A7A8-73DCFA5F4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0A040-46DB-FE06-DDAD-3DADF1DA1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410A3-0DB4-4072-ACBB-6BFC23D14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6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EEDA2-0A73-0E40-343A-F7C6803C1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1548" y="1041400"/>
            <a:ext cx="9586452" cy="2478548"/>
          </a:xfrm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OIL PAINTING FILTER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1970AB-7C61-BC5E-B7DB-287978575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86709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Team: LARA IBRAHIM &amp; ZAHRAA TARHINI</a:t>
            </a:r>
          </a:p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Instructor: DR. M AOUDE</a:t>
            </a:r>
          </a:p>
        </p:txBody>
      </p:sp>
    </p:spTree>
    <p:extLst>
      <p:ext uri="{BB962C8B-B14F-4D97-AF65-F5344CB8AC3E}">
        <p14:creationId xmlns:p14="http://schemas.microsoft.com/office/powerpoint/2010/main" val="3085054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8837-9B6D-5C5B-4251-EAD44710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Sequential vs. Parallel Processing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5B317-B8C7-D6DF-ADFA-89586AFBE7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0010"/>
            <a:ext cx="9943955" cy="3414042"/>
          </a:xfrm>
        </p:spPr>
      </p:pic>
    </p:spTree>
    <p:extLst>
      <p:ext uri="{BB962C8B-B14F-4D97-AF65-F5344CB8AC3E}">
        <p14:creationId xmlns:p14="http://schemas.microsoft.com/office/powerpoint/2010/main" val="151400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E5E8F-EE4C-031B-B4F8-E9451A0F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Sequential vs. Parallel Processing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1F0A6D-B860-9088-808C-3F9F49FAE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258" y="2083978"/>
            <a:ext cx="8981963" cy="3736718"/>
          </a:xfrm>
        </p:spPr>
      </p:pic>
    </p:spTree>
    <p:extLst>
      <p:ext uri="{BB962C8B-B14F-4D97-AF65-F5344CB8AC3E}">
        <p14:creationId xmlns:p14="http://schemas.microsoft.com/office/powerpoint/2010/main" val="179587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0F403-5C3F-C49F-D76F-EFE9E909A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Demo Preview — Original vs Oil Painting Video</a:t>
            </a:r>
          </a:p>
        </p:txBody>
      </p:sp>
      <p:pic>
        <p:nvPicPr>
          <p:cNvPr id="7" name="input">
            <a:hlinkClick r:id="" action="ppaction://media"/>
            <a:extLst>
              <a:ext uri="{FF2B5EF4-FFF2-40B4-BE49-F238E27FC236}">
                <a16:creationId xmlns:a16="http://schemas.microsoft.com/office/drawing/2014/main" id="{8264B20E-BD58-218B-1B3B-77C52FA9CDF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9012" y="1690688"/>
            <a:ext cx="8610059" cy="5068529"/>
          </a:xfrm>
        </p:spPr>
      </p:pic>
    </p:spTree>
    <p:extLst>
      <p:ext uri="{BB962C8B-B14F-4D97-AF65-F5344CB8AC3E}">
        <p14:creationId xmlns:p14="http://schemas.microsoft.com/office/powerpoint/2010/main" val="70000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8F2F8-DD74-C3AF-095F-AC4D6DF9E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Demo Preview — Original vs Oil Painting Video</a:t>
            </a:r>
            <a:endParaRPr lang="en-US" dirty="0"/>
          </a:p>
        </p:txBody>
      </p:sp>
      <p:pic>
        <p:nvPicPr>
          <p:cNvPr id="8" name="output_sequential">
            <a:hlinkClick r:id="" action="ppaction://media"/>
            <a:extLst>
              <a:ext uri="{FF2B5EF4-FFF2-40B4-BE49-F238E27FC236}">
                <a16:creationId xmlns:a16="http://schemas.microsoft.com/office/drawing/2014/main" id="{76DC2364-345A-1CA7-5AB8-8144BC777C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212" y="1621862"/>
            <a:ext cx="8809704" cy="4955459"/>
          </a:xfrm>
        </p:spPr>
      </p:pic>
    </p:spTree>
    <p:extLst>
      <p:ext uri="{BB962C8B-B14F-4D97-AF65-F5344CB8AC3E}">
        <p14:creationId xmlns:p14="http://schemas.microsoft.com/office/powerpoint/2010/main" val="184859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3AE8-7726-E379-2628-BF37DAD7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F75E99F-A203-9D44-B624-FE77E5DFCB4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600" y="2207355"/>
            <a:ext cx="1063241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 slow sequential to fast parallel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Correct, scalable, proven by tests &amp; profiling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Strong speed-up on multi-core CPU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Clear path for further improvements</a:t>
            </a:r>
          </a:p>
        </p:txBody>
      </p:sp>
    </p:spTree>
    <p:extLst>
      <p:ext uri="{BB962C8B-B14F-4D97-AF65-F5344CB8AC3E}">
        <p14:creationId xmlns:p14="http://schemas.microsoft.com/office/powerpoint/2010/main" val="235436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D4C0-F15F-335A-2EA5-BCD09EBCB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48" y="15864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MOTIVATION &amp; CONTEXT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4DD5AC4-8039-ED9F-A64D-69BCE44EB4E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4632" y="1536174"/>
            <a:ext cx="1111045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Real-world image/video processing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Oil painting filter is computationally heavy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Sequential processing too slow for many frames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Goal: Parallelize to reduce runtime while preserving output quality</a:t>
            </a:r>
          </a:p>
        </p:txBody>
      </p:sp>
    </p:spTree>
    <p:extLst>
      <p:ext uri="{BB962C8B-B14F-4D97-AF65-F5344CB8AC3E}">
        <p14:creationId xmlns:p14="http://schemas.microsoft.com/office/powerpoint/2010/main" val="522799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DC556-5DE9-ED0A-471A-8C753B407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Visual Example — Before &amp; After Oil Painting Filter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3D8DE7-F921-FF18-EE01-A76DC43E6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824" y="1848464"/>
            <a:ext cx="5925578" cy="349045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0BA846-0475-0C67-C255-C023E97821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754" y="3203524"/>
            <a:ext cx="6366246" cy="358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25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E0B25-65C6-EEAA-FD26-315BB54BB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Oil Painting Filter Algorithm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04FFCB5-4997-37EB-85C6-A05A5E247C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2452" y="2099650"/>
            <a:ext cx="105156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each pixel: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-Examine neighborhood (radius = 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-Compute intensity histogram (20 levels)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-Find dominant intensity level in neighborhood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-Assign pixel the average color of dominant </a:t>
            </a:r>
            <a:r>
              <a:rPr lang="en-US" altLang="en-US" sz="3600" dirty="0">
                <a:latin typeface="Arial" panose="020B0604020202020204" pitchFamily="34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ntensity group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Produces painterly, smooth effect</a:t>
            </a:r>
          </a:p>
        </p:txBody>
      </p:sp>
    </p:spTree>
    <p:extLst>
      <p:ext uri="{BB962C8B-B14F-4D97-AF65-F5344CB8AC3E}">
        <p14:creationId xmlns:p14="http://schemas.microsoft.com/office/powerpoint/2010/main" val="383639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017A-6D48-B74B-05F7-370F4ABA5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Sequential &amp; Parallel Processing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3D95422-BAC9-4331-954A-675A536AB8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1441" y="2076825"/>
            <a:ext cx="11529118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Sequential: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Process frames one by one, pixel-by-pixel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Parallel: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-Use Fork/Join framework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3600" dirty="0">
                <a:latin typeface="Arial" panose="020B0604020202020204" pitchFamily="34" charset="0"/>
              </a:rPr>
              <a:t> 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-Process frames in chunks with 1, 2, 4, </a:t>
            </a:r>
            <a:endParaRPr lang="en-US" altLang="en-US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and 8 threads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-Recursive divide-and-conquer task splitting</a:t>
            </a:r>
          </a:p>
        </p:txBody>
      </p:sp>
    </p:spTree>
    <p:extLst>
      <p:ext uri="{BB962C8B-B14F-4D97-AF65-F5344CB8AC3E}">
        <p14:creationId xmlns:p14="http://schemas.microsoft.com/office/powerpoint/2010/main" val="46982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AA75E-2992-D75C-3C8D-943421987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Parallel Processing Design Details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25E5095-F53F-4124-6669-5C07C1706D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7594" y="2532500"/>
            <a:ext cx="1073402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Frames split into batches (~10 frames threshold)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ForkJoinPool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manages thread pool and scheduling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 invoke subtasks for balanced workload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Measures execution time for each</a:t>
            </a:r>
            <a:r>
              <a:rPr lang="en-US" altLang="en-US" sz="3600" dirty="0">
                <a:latin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thread count</a:t>
            </a:r>
          </a:p>
        </p:txBody>
      </p:sp>
    </p:spTree>
    <p:extLst>
      <p:ext uri="{BB962C8B-B14F-4D97-AF65-F5344CB8AC3E}">
        <p14:creationId xmlns:p14="http://schemas.microsoft.com/office/powerpoint/2010/main" val="390228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2911E-412F-5FF0-3196-26CE9A7DC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Parallel Code Snippet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3AA9C-C942-F175-FBB3-5C3AA2A2E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374" y="2130425"/>
            <a:ext cx="10515600" cy="303151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(end - start &lt;= THRESHOLD) {</a:t>
            </a:r>
          </a:p>
          <a:p>
            <a:pPr marL="0" indent="0">
              <a:buNone/>
            </a:pPr>
            <a:r>
              <a:rPr lang="en-US" dirty="0"/>
              <a:t>    // process frames directly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    int mid = (start + end) / 2;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invokeAll</a:t>
            </a:r>
            <a:r>
              <a:rPr lang="en-US" dirty="0"/>
              <a:t>(new </a:t>
            </a:r>
            <a:r>
              <a:rPr lang="en-US" dirty="0" err="1"/>
              <a:t>FrameTask</a:t>
            </a:r>
            <a:r>
              <a:rPr lang="en-US" dirty="0"/>
              <a:t>(...), new </a:t>
            </a:r>
            <a:r>
              <a:rPr lang="en-US" dirty="0" err="1"/>
              <a:t>FrameTask</a:t>
            </a:r>
            <a:r>
              <a:rPr lang="en-US" dirty="0"/>
              <a:t>(...));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77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66ED1-A43E-F09B-1398-1BF5629C4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Correctness Verification — JUnit Test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177712-8642-0622-E427-4EDD1CB9AE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1613" y="2330731"/>
            <a:ext cx="10862187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Pixel-by-pixel comparison between sequential   and parallel outputs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Verifies exact image equality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no race conditions or artifacts</a:t>
            </a:r>
          </a:p>
        </p:txBody>
      </p:sp>
    </p:spTree>
    <p:extLst>
      <p:ext uri="{BB962C8B-B14F-4D97-AF65-F5344CB8AC3E}">
        <p14:creationId xmlns:p14="http://schemas.microsoft.com/office/powerpoint/2010/main" val="805228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B0F3C0C-7CA4-3009-9263-9080CDE608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524701"/>
              </p:ext>
            </p:extLst>
          </p:nvPr>
        </p:nvGraphicFramePr>
        <p:xfrm>
          <a:off x="1280652" y="3934378"/>
          <a:ext cx="10515600" cy="219456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10643449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43272639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95738552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4810814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Threads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Time (sec)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Speed-Up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9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Sequential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2447.42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1.00×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6266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Parallel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2580.45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0.95×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761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Parallel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2187.17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1.12×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87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Parallel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1361.35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1.80×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761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Parallel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1110.90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2.20×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952493"/>
                  </a:ext>
                </a:extLst>
              </a:tr>
            </a:tbl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50E31B7F-289E-EE76-4CE3-58CDC09BB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394" y="23730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Sequential vs. Parallel Processing Results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F96F3B-C690-9E2A-755E-881805AF32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4129" y="1679423"/>
            <a:ext cx="7826478" cy="1851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Observation:</a:t>
            </a:r>
            <a:endParaRPr lang="en-US" sz="1800" dirty="0"/>
          </a:p>
          <a:p>
            <a:r>
              <a:rPr lang="en-US" sz="1800" dirty="0"/>
              <a:t>1 thread: </a:t>
            </a:r>
            <a:r>
              <a:rPr lang="en-US" sz="1800" i="1" dirty="0"/>
              <a:t>Slightly worse</a:t>
            </a:r>
            <a:r>
              <a:rPr lang="en-US" sz="1800" dirty="0"/>
              <a:t> due to overhead.</a:t>
            </a:r>
          </a:p>
          <a:p>
            <a:r>
              <a:rPr lang="en-US" sz="1800" dirty="0"/>
              <a:t>2 threads: Small improvement.</a:t>
            </a:r>
          </a:p>
          <a:p>
            <a:r>
              <a:rPr lang="en-US" sz="1800" dirty="0"/>
              <a:t>4 threads: Significant speed-up.</a:t>
            </a:r>
          </a:p>
          <a:p>
            <a:r>
              <a:rPr lang="en-US" sz="1800" dirty="0"/>
              <a:t>8 threads: Best performance.</a:t>
            </a:r>
          </a:p>
        </p:txBody>
      </p:sp>
    </p:spTree>
    <p:extLst>
      <p:ext uri="{BB962C8B-B14F-4D97-AF65-F5344CB8AC3E}">
        <p14:creationId xmlns:p14="http://schemas.microsoft.com/office/powerpoint/2010/main" val="1822717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369</Words>
  <Application>Microsoft Office PowerPoint</Application>
  <PresentationFormat>Widescreen</PresentationFormat>
  <Paragraphs>78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Bahnschrift Condensed</vt:lpstr>
      <vt:lpstr>Bahnschrift Light</vt:lpstr>
      <vt:lpstr>Calibri</vt:lpstr>
      <vt:lpstr>Calibri Light</vt:lpstr>
      <vt:lpstr>Wingdings</vt:lpstr>
      <vt:lpstr>Office Theme</vt:lpstr>
      <vt:lpstr>OIL PAINTING FILTER</vt:lpstr>
      <vt:lpstr>MOTIVATION &amp; CONTEXT</vt:lpstr>
      <vt:lpstr>Visual Example — Before &amp; After Oil Painting Filter</vt:lpstr>
      <vt:lpstr>Oil Painting Filter Algorithm Overview</vt:lpstr>
      <vt:lpstr>Sequential &amp; Parallel Processing Overview</vt:lpstr>
      <vt:lpstr>Parallel Processing Design Details</vt:lpstr>
      <vt:lpstr>Parallel Code Snippet </vt:lpstr>
      <vt:lpstr>Correctness Verification — JUnit Test</vt:lpstr>
      <vt:lpstr>Sequential vs. Parallel Processing Results</vt:lpstr>
      <vt:lpstr>Sequential vs. Parallel Processing Results</vt:lpstr>
      <vt:lpstr>Sequential vs. Parallel Processing Results</vt:lpstr>
      <vt:lpstr>Demo Preview — Original vs Oil Painting Video</vt:lpstr>
      <vt:lpstr>Demo Preview — Original vs Oil Painting Video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tarhinihassan7793@gmail.com</dc:creator>
  <cp:lastModifiedBy>tarhinihassan7793@gmail.com</cp:lastModifiedBy>
  <cp:revision>1</cp:revision>
  <dcterms:created xsi:type="dcterms:W3CDTF">2025-07-10T20:57:25Z</dcterms:created>
  <dcterms:modified xsi:type="dcterms:W3CDTF">2025-07-10T21:49:05Z</dcterms:modified>
</cp:coreProperties>
</file>

<file path=docProps/thumbnail.jpeg>
</file>